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12192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Quicksand"/>
      <p:regular r:id="rId62"/>
      <p:bold r:id="rId63"/>
    </p:embeddedFont>
    <p:embeddedFont>
      <p:font typeface="Quicksand Light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Quicksand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64" Type="http://schemas.openxmlformats.org/officeDocument/2006/relationships/font" Target="fonts/QuicksandLight-regular.fntdata"/><Relationship Id="rId63" Type="http://schemas.openxmlformats.org/officeDocument/2006/relationships/font" Target="fonts/Quicksand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QuicksandLight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oboto-bold.fntdata"/><Relationship Id="rId14" Type="http://schemas.openxmlformats.org/officeDocument/2006/relationships/slide" Target="slides/slide10.xml"/><Relationship Id="rId58" Type="http://schemas.openxmlformats.org/officeDocument/2006/relationships/font" Target="fonts/Robot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1f7ede69e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1f7ede69e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51f7ede69e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150" name="Google Shape;15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264dd59b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5264dd59b1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157" name="Google Shape;157;g5264dd59b1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264dd59b1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264dd59b1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5264dd59b1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264dd59b1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264dd59b1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5264dd59b1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264dd59b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5264dd59b1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177" name="Google Shape;177;g5264dd59b1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64dd59b1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64dd59b1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5264dd59b1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264dd59b1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264dd59b1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5264dd59b1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264dd59b1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5264dd59b1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197" name="Google Shape;197;g5264dd59b1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1f7ede69e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1f7ede69e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51f7ede69e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264dd59b1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5264dd59b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210" name="Google Shape;210;g5264dd59b1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1f7ede69e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1f7ede69e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51f7ede69e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264dd59b1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5264dd59b1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217" name="Google Shape;217;g5264dd59b1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232" name="Google Shape;23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264dd59b1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264dd59b1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5264dd59b1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264dd59b1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5264dd59b1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251" name="Google Shape;251;g5264dd59b1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261" name="Google Shape;26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264dd59b1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5264dd59b1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267" name="Google Shape;267;g5264dd59b1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264dd59b1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5264dd59b1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277" name="Google Shape;277;g5264dd59b1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287" name="Google Shape;28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264dd59b1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5264dd59b1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302" name="Google Shape;302;g5264dd59b1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264dd59b1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5264dd59b1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308" name="Google Shape;308;g5264dd59b1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264dd59b1_0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264dd59b1_0_3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5264dd59b1_0_3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264dd59b1_0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5264dd59b1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rama master y como funcionan las ramas</a:t>
            </a:r>
            <a:endParaRPr/>
          </a:p>
        </p:txBody>
      </p:sp>
      <p:sp>
        <p:nvSpPr>
          <p:cNvPr id="325" name="Google Shape;325;g5264dd59b1_0_2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264dd59b1_0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5264dd59b1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rama master y como funcionan las ramas</a:t>
            </a:r>
            <a:endParaRPr/>
          </a:p>
        </p:txBody>
      </p:sp>
      <p:sp>
        <p:nvSpPr>
          <p:cNvPr id="340" name="Google Shape;340;g5264dd59b1_0_3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264dd59b1_0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264dd59b1_0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5264dd59b1_0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264dd59b1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264dd59b1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5264dd59b1_0_3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264dd59b1_0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264dd59b1_0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5264dd59b1_0_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264dd59b1_0_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5264dd59b1_0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1f7ede69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1f7ede69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51f7ede69e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1f7ede69e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1f7ede69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51f7ede69e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1f7ede69e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1f7ede69e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51f7ede69e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1f7ede69e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1f7ede69e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51f7ede69e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1f7ede69e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1f7ede69e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51f7ede69e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1f7ede69e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1f7ede69e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51f7ede69e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f7ede69e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f7ede69e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51f7ede69e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1f7ede69e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1f7ede69e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51f7ede69e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1f7ede69e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1f7ede69e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51f7ede69e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E8C00"/>
            </a:gs>
            <a:gs pos="100000">
              <a:srgbClr val="F83600"/>
            </a:gs>
          </a:gsLst>
          <a:lin ang="18900044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99489"/>
            </a:gs>
            <a:gs pos="69000">
              <a:srgbClr val="82C2A5"/>
            </a:gs>
            <a:gs pos="100000">
              <a:srgbClr val="FAF0C0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571100" y="3075000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https://www.youtube.com/watch?v=gjtXTm_TvvE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Agenda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183100" y="1119025"/>
            <a:ext cx="103230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¿Qué es Git?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¿Qué es GitHub?</a:t>
            </a:r>
            <a:endParaRPr sz="3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setup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GitHub tour</a:t>
            </a:r>
            <a:endParaRPr sz="3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Linux Bash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Basics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○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Add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○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Commit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○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Origin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○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Pull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○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Push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Agenda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1160975" y="964150"/>
            <a:ext cx="10323000" cy="53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Intermedio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○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Branches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○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Merge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Workflows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Pull Request’s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Issues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GitHub Programs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GitKraken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Qué es git?</a:t>
            </a:r>
            <a:endParaRPr/>
          </a:p>
        </p:txBody>
      </p:sp>
      <p:sp>
        <p:nvSpPr>
          <p:cNvPr id="167" name="Google Shape;167;p2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Si hacemos un </a:t>
            </a:r>
            <a:r>
              <a:rPr lang="en-US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BitKeeper pero open source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6525" y="-122400"/>
            <a:ext cx="12785049" cy="71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/>
        </p:nvSpPr>
        <p:spPr>
          <a:xfrm>
            <a:off x="1183100" y="1119025"/>
            <a:ext cx="10323000" cy="4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Lanzamiento oficial 7 de Abril del 2005.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Software controlador de versiones.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Diseñado por Linus Torvalds.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Gestión distribuida del proyecto.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Publicación de cambios a través de: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○"/>
            </a:pPr>
            <a:r>
              <a:rPr b="1"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HTTP/HTTPS</a:t>
            </a:r>
            <a:endParaRPr b="1"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○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FTP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○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Rsync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○"/>
            </a:pPr>
            <a:r>
              <a:rPr b="1"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SSH</a:t>
            </a:r>
            <a:endParaRPr b="1"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¿Qué es git?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¿</a:t>
            </a: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Qué es GitHub?</a:t>
            </a:r>
            <a:endParaRPr/>
          </a:p>
        </p:txBody>
      </p:sp>
      <p:sp>
        <p:nvSpPr>
          <p:cNvPr id="187" name="Google Shape;187;p2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¿Por que Git no </a:t>
            </a:r>
            <a:r>
              <a:rPr lang="en-US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está</a:t>
            </a:r>
            <a:r>
              <a:rPr lang="en-US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en la nube Nube?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10260" l="0" r="0" t="5358"/>
          <a:stretch/>
        </p:blipFill>
        <p:spPr>
          <a:xfrm>
            <a:off x="0" y="0"/>
            <a:ext cx="121923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/>
        </p:nvSpPr>
        <p:spPr>
          <a:xfrm>
            <a:off x="1183100" y="1119025"/>
            <a:ext cx="10323000" cy="4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Lanzamiento oficial 10 de Abril del 2008.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Plataforma de desarrollo colaborativo.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Utiliza git.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Repositorios (proyectos) públicos y privados.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La plataforma de mayor importancia/impacto en desarrollo de software.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"/>
              <a:buChar char="●"/>
            </a:pPr>
            <a:r>
              <a:rPr lang="en-US" sz="3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La plataforma de colaboración por defecto de plataformas Open Source.</a:t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¿Qué es GitHub?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Setup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2999603" y="2320282"/>
            <a:ext cx="61929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8000"/>
              <a:buFont typeface="Arial"/>
              <a:buNone/>
            </a:pPr>
            <a:r>
              <a:rPr b="1" lang="en-US" sz="8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Instalación</a:t>
            </a:r>
            <a:r>
              <a:rPr b="1" lang="en-US" sz="8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br>
              <a:rPr b="1" lang="en-US" sz="8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en-US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git-scm.com</a:t>
            </a:r>
            <a:endParaRPr b="1" sz="4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442200" y="5675050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http://bit.ly/gitkrakengye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10714" l="0" r="0" t="0"/>
          <a:stretch/>
        </p:blipFill>
        <p:spPr>
          <a:xfrm>
            <a:off x="4830400" y="354075"/>
            <a:ext cx="2531175" cy="51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Setup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20" name="Google Shape;220;p32"/>
          <p:cNvGrpSpPr/>
          <p:nvPr/>
        </p:nvGrpSpPr>
        <p:grpSpPr>
          <a:xfrm>
            <a:off x="1468824" y="2337504"/>
            <a:ext cx="9254449" cy="2182993"/>
            <a:chOff x="612776" y="2337503"/>
            <a:chExt cx="9254449" cy="2182993"/>
          </a:xfrm>
        </p:grpSpPr>
        <p:sp>
          <p:nvSpPr>
            <p:cNvPr id="221" name="Google Shape;221;p32"/>
            <p:cNvSpPr txBox="1"/>
            <p:nvPr/>
          </p:nvSpPr>
          <p:spPr>
            <a:xfrm>
              <a:off x="5381625" y="2767280"/>
              <a:ext cx="44856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git --version</a:t>
              </a:r>
              <a:endParaRPr sz="4800">
                <a:solidFill>
                  <a:srgbClr val="A5A5A5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D8D8D8"/>
                  </a:solidFill>
                  <a:latin typeface="Quicksand"/>
                  <a:ea typeface="Quicksand"/>
                  <a:cs typeface="Quicksand"/>
                  <a:sym typeface="Quicksand"/>
                </a:rPr>
                <a:t>git version 2.x.x.platform</a:t>
              </a:r>
              <a:endParaRPr sz="3000"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A5A5A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222" name="Google Shape;222;p32"/>
            <p:cNvGrpSpPr/>
            <p:nvPr/>
          </p:nvGrpSpPr>
          <p:grpSpPr>
            <a:xfrm>
              <a:off x="612776" y="2337503"/>
              <a:ext cx="4881575" cy="2182993"/>
              <a:chOff x="612776" y="2781574"/>
              <a:chExt cx="4881575" cy="2182993"/>
            </a:xfrm>
          </p:grpSpPr>
          <p:sp>
            <p:nvSpPr>
              <p:cNvPr id="223" name="Google Shape;223;p32"/>
              <p:cNvSpPr txBox="1"/>
              <p:nvPr/>
            </p:nvSpPr>
            <p:spPr>
              <a:xfrm>
                <a:off x="1519854" y="2865995"/>
                <a:ext cx="27576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Git Bash</a:t>
                </a:r>
                <a:endParaRPr sz="30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pic>
            <p:nvPicPr>
              <p:cNvPr descr="https://git-for-windows.github.io/img/gwindows_logo.png" id="224" name="Google Shape;224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12776" y="2781574"/>
                <a:ext cx="645898" cy="6458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s://upload.wikimedia.org/wikipedia/commons/b/b3/Terminalicon2.png" id="225" name="Google Shape;225;p32"/>
              <p:cNvPicPr preferRelativeResize="0"/>
              <p:nvPr/>
            </p:nvPicPr>
            <p:blipFill rotWithShape="1">
              <a:blip r:embed="rId4">
                <a:alphaModFix/>
              </a:blip>
              <a:srcRect b="5945" l="3758" r="3433" t="9358"/>
              <a:stretch/>
            </p:blipFill>
            <p:spPr>
              <a:xfrm>
                <a:off x="612776" y="3577653"/>
                <a:ext cx="645898" cy="5894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" name="Google Shape;226;p32"/>
              <p:cNvSpPr txBox="1"/>
              <p:nvPr/>
            </p:nvSpPr>
            <p:spPr>
              <a:xfrm>
                <a:off x="1519853" y="3651545"/>
                <a:ext cx="26691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Terminal</a:t>
                </a:r>
                <a:endParaRPr sz="3000"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pic>
            <p:nvPicPr>
              <p:cNvPr descr="https://maxcdn.icons8.com/Share/icon/Programming/command_line1600.png" id="227" name="Google Shape;227;p32"/>
              <p:cNvPicPr preferRelativeResize="0"/>
              <p:nvPr/>
            </p:nvPicPr>
            <p:blipFill rotWithShape="1">
              <a:blip r:embed="rId5">
                <a:alphaModFix/>
              </a:blip>
              <a:srcRect b="8638" l="9546" r="8654" t="8778"/>
              <a:stretch/>
            </p:blipFill>
            <p:spPr>
              <a:xfrm>
                <a:off x="617531" y="4317260"/>
                <a:ext cx="641143" cy="6473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" name="Google Shape;228;p32"/>
              <p:cNvSpPr txBox="1"/>
              <p:nvPr/>
            </p:nvSpPr>
            <p:spPr>
              <a:xfrm>
                <a:off x="1526251" y="4402395"/>
                <a:ext cx="39681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Command Prompt</a:t>
                </a:r>
                <a:endParaRPr sz="30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830413" y="1505397"/>
            <a:ext cx="4617887" cy="438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Cambiar a directorio</a:t>
            </a:r>
            <a:r>
              <a:rPr lang="en-US" sz="2400">
                <a:solidFill>
                  <a:srgbClr val="C4E0B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	</a:t>
            </a:r>
            <a:endParaRPr sz="2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cd [directorio]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Regresar a folder padre</a:t>
            </a:r>
            <a:endParaRPr sz="2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cd ..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Mostrar contenido de directorio</a:t>
            </a:r>
            <a:endParaRPr sz="2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ls	ls -l	ls -a</a:t>
            </a: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Crear nuevo directorio</a:t>
            </a:r>
            <a:endParaRPr sz="2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71616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mkdir [nombre_directorio]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6119876" y="1505400"/>
            <a:ext cx="5836200" cy="4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Crear archivo </a:t>
            </a:r>
            <a:endParaRPr sz="2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BFBFBF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touch [nombre archivo]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Mover archivo a una carpeta</a:t>
            </a:r>
            <a:endParaRPr sz="2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mv [archivo] [carpeta]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Renombrar archivo</a:t>
            </a:r>
            <a:endParaRPr sz="2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71616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mv [archivo] [nombre_nuevo]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Eliminar archivo  o una carpeta </a:t>
            </a:r>
            <a:endParaRPr sz="24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rm –rf 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[archivo] [carpeta]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36" name="Google Shape;236;p33"/>
          <p:cNvGrpSpPr/>
          <p:nvPr/>
        </p:nvGrpSpPr>
        <p:grpSpPr>
          <a:xfrm>
            <a:off x="9060873" y="5929745"/>
            <a:ext cx="3371273" cy="1126836"/>
            <a:chOff x="9042400" y="5966691"/>
            <a:chExt cx="3371273" cy="1126836"/>
          </a:xfrm>
        </p:grpSpPr>
        <p:sp>
          <p:nvSpPr>
            <p:cNvPr id="237" name="Google Shape;237;p33"/>
            <p:cNvSpPr/>
            <p:nvPr/>
          </p:nvSpPr>
          <p:spPr>
            <a:xfrm>
              <a:off x="9042400" y="5966691"/>
              <a:ext cx="3371273" cy="112683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3"/>
            <p:cNvSpPr txBox="1"/>
            <p:nvPr/>
          </p:nvSpPr>
          <p:spPr>
            <a:xfrm>
              <a:off x="9209520" y="6202448"/>
              <a:ext cx="29640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C6F00"/>
                  </a:solidFill>
                  <a:latin typeface="Quicksand"/>
                  <a:ea typeface="Quicksand"/>
                  <a:cs typeface="Quicksand"/>
                  <a:sym typeface="Quicksand"/>
                </a:rPr>
                <a:t>NOTA: </a:t>
              </a:r>
              <a:r>
                <a:rPr lang="en-US" sz="1600">
                  <a:solidFill>
                    <a:srgbClr val="FFB871"/>
                  </a:solidFill>
                  <a:latin typeface="Quicksand"/>
                  <a:ea typeface="Quicksand"/>
                  <a:cs typeface="Quicksand"/>
                  <a:sym typeface="Quicksand"/>
                </a:rPr>
                <a:t>sustituir [ ] por </a:t>
              </a:r>
              <a:r>
                <a:rPr lang="en-US" sz="1600">
                  <a:solidFill>
                    <a:srgbClr val="FFB871"/>
                  </a:solidFill>
                  <a:latin typeface="Quicksand"/>
                  <a:ea typeface="Quicksand"/>
                  <a:cs typeface="Quicksand"/>
                  <a:sym typeface="Quicksand"/>
                </a:rPr>
                <a:t>el nombre del archivo o carpeta</a:t>
              </a:r>
              <a:endParaRPr sz="1600">
                <a:solidFill>
                  <a:srgbClr val="FFB87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239" name="Google Shape;239;p33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Linux Bash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3481" l="0" r="0" t="1119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6426E"/>
            </a:gs>
            <a:gs pos="100000">
              <a:srgbClr val="642B73"/>
            </a:gs>
          </a:gsLst>
          <a:lin ang="18900044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Basics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1183100" y="1119025"/>
            <a:ext cx="103230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Iniciar git en folder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init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Clonar repositorio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clone [url]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Agregar los archivos existentes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add 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[nombre_archivo]</a:t>
            </a:r>
            <a:endParaRPr b="1"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add .       -&gt;     git add –all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Registrar cambios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commit    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commit -m “[descripción]”</a:t>
            </a:r>
            <a:endParaRPr sz="3000" strike="sngStrike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55" name="Google Shape;255;p35"/>
          <p:cNvGrpSpPr/>
          <p:nvPr/>
        </p:nvGrpSpPr>
        <p:grpSpPr>
          <a:xfrm>
            <a:off x="9060873" y="5929745"/>
            <a:ext cx="3371400" cy="1126800"/>
            <a:chOff x="9042400" y="5966691"/>
            <a:chExt cx="3371400" cy="1126800"/>
          </a:xfrm>
        </p:grpSpPr>
        <p:sp>
          <p:nvSpPr>
            <p:cNvPr id="256" name="Google Shape;256;p35"/>
            <p:cNvSpPr/>
            <p:nvPr/>
          </p:nvSpPr>
          <p:spPr>
            <a:xfrm>
              <a:off x="9042400" y="5966691"/>
              <a:ext cx="3371400" cy="1126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5"/>
            <p:cNvSpPr txBox="1"/>
            <p:nvPr/>
          </p:nvSpPr>
          <p:spPr>
            <a:xfrm>
              <a:off x="9209520" y="6202448"/>
              <a:ext cx="29640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C6F00"/>
                  </a:solidFill>
                  <a:latin typeface="Quicksand"/>
                  <a:ea typeface="Quicksand"/>
                  <a:cs typeface="Quicksand"/>
                  <a:sym typeface="Quicksand"/>
                </a:rPr>
                <a:t>NOTA: </a:t>
              </a:r>
              <a:r>
                <a:rPr lang="en-US" sz="1600">
                  <a:solidFill>
                    <a:srgbClr val="FFB871"/>
                  </a:solidFill>
                  <a:latin typeface="Quicksand"/>
                  <a:ea typeface="Quicksand"/>
                  <a:cs typeface="Quicksand"/>
                  <a:sym typeface="Quicksand"/>
                </a:rPr>
                <a:t>sustituir [ ] por el nombre del archivo o url</a:t>
              </a:r>
              <a:endParaRPr sz="1600">
                <a:solidFill>
                  <a:srgbClr val="FFB87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6426E"/>
            </a:gs>
            <a:gs pos="100000">
              <a:srgbClr val="642B73"/>
            </a:gs>
          </a:gsLst>
          <a:lin ang="18900044" scaled="0"/>
        </a:gra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ing tree, staging area, and Git directory." id="263" name="Google Shape;2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175" y="885075"/>
            <a:ext cx="9316826" cy="51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6426E"/>
            </a:gs>
            <a:gs pos="100000">
              <a:srgbClr val="642B73"/>
            </a:gs>
          </a:gsLst>
          <a:lin ang="18900044" scaled="0"/>
        </a:gra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Basics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1183100" y="1119025"/>
            <a:ext cx="103230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Lista archivos nuevos o con cambios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status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Muestra diferencias de archivos aún no presentados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diff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Muestra diferencias de archivos en staging area y la versión más actual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diff --cached 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Quita de staging area archivo sin perder contenido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reset [archivo]</a:t>
            </a:r>
            <a:endParaRPr sz="3000" strike="sngStrike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71" name="Google Shape;271;p37"/>
          <p:cNvGrpSpPr/>
          <p:nvPr/>
        </p:nvGrpSpPr>
        <p:grpSpPr>
          <a:xfrm>
            <a:off x="9060873" y="5929745"/>
            <a:ext cx="3371400" cy="1126800"/>
            <a:chOff x="9042400" y="5966691"/>
            <a:chExt cx="3371400" cy="1126800"/>
          </a:xfrm>
        </p:grpSpPr>
        <p:sp>
          <p:nvSpPr>
            <p:cNvPr id="272" name="Google Shape;272;p37"/>
            <p:cNvSpPr/>
            <p:nvPr/>
          </p:nvSpPr>
          <p:spPr>
            <a:xfrm>
              <a:off x="9042400" y="5966691"/>
              <a:ext cx="3371400" cy="1126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7"/>
            <p:cNvSpPr txBox="1"/>
            <p:nvPr/>
          </p:nvSpPr>
          <p:spPr>
            <a:xfrm>
              <a:off x="9209520" y="6202448"/>
              <a:ext cx="29640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C6F00"/>
                  </a:solidFill>
                  <a:latin typeface="Quicksand"/>
                  <a:ea typeface="Quicksand"/>
                  <a:cs typeface="Quicksand"/>
                  <a:sym typeface="Quicksand"/>
                </a:rPr>
                <a:t>NOTA: </a:t>
              </a:r>
              <a:r>
                <a:rPr lang="en-US" sz="1600">
                  <a:solidFill>
                    <a:srgbClr val="FFB871"/>
                  </a:solidFill>
                  <a:latin typeface="Quicksand"/>
                  <a:ea typeface="Quicksand"/>
                  <a:cs typeface="Quicksand"/>
                  <a:sym typeface="Quicksand"/>
                </a:rPr>
                <a:t>sustituir [ ] por el nombre del archivo o url</a:t>
              </a:r>
              <a:endParaRPr sz="1600">
                <a:solidFill>
                  <a:srgbClr val="FFB87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6426E"/>
            </a:gs>
            <a:gs pos="100000">
              <a:srgbClr val="642B73"/>
            </a:gs>
          </a:gsLst>
          <a:lin ang="18900044" scaled="0"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-&gt; GitHub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1183100" y="1119025"/>
            <a:ext cx="103230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Agregando el acceso al repo remoto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remote add [acceso] [url]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Cambiando el url del acceso a remoto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remote set-url [acceso] [nuevo-url] 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Ver todas las conexiones a remoto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remote –v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Obtener cambios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pull [acceso] [branch] 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Publicar cambios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push [acceso] [branch] 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81" name="Google Shape;281;p38"/>
          <p:cNvGrpSpPr/>
          <p:nvPr/>
        </p:nvGrpSpPr>
        <p:grpSpPr>
          <a:xfrm>
            <a:off x="9060873" y="5929745"/>
            <a:ext cx="3371400" cy="1126800"/>
            <a:chOff x="9042400" y="5966691"/>
            <a:chExt cx="3371400" cy="1126800"/>
          </a:xfrm>
        </p:grpSpPr>
        <p:sp>
          <p:nvSpPr>
            <p:cNvPr id="282" name="Google Shape;282;p38"/>
            <p:cNvSpPr/>
            <p:nvPr/>
          </p:nvSpPr>
          <p:spPr>
            <a:xfrm>
              <a:off x="9042400" y="5966691"/>
              <a:ext cx="3371400" cy="1126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8"/>
            <p:cNvSpPr txBox="1"/>
            <p:nvPr/>
          </p:nvSpPr>
          <p:spPr>
            <a:xfrm>
              <a:off x="9209520" y="6202448"/>
              <a:ext cx="29640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C6F00"/>
                  </a:solidFill>
                  <a:latin typeface="Quicksand"/>
                  <a:ea typeface="Quicksand"/>
                  <a:cs typeface="Quicksand"/>
                  <a:sym typeface="Quicksand"/>
                </a:rPr>
                <a:t>NOTA: </a:t>
              </a:r>
              <a:r>
                <a:rPr lang="en-US" sz="1600">
                  <a:solidFill>
                    <a:srgbClr val="FFB871"/>
                  </a:solidFill>
                  <a:latin typeface="Quicksand"/>
                  <a:ea typeface="Quicksand"/>
                  <a:cs typeface="Quicksand"/>
                  <a:sym typeface="Quicksand"/>
                </a:rPr>
                <a:t>sustituir [ ] por el nombre del archivo o url</a:t>
              </a:r>
              <a:endParaRPr sz="1600">
                <a:solidFill>
                  <a:srgbClr val="FFB87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6426E"/>
            </a:gs>
            <a:gs pos="100000">
              <a:srgbClr val="642B73"/>
            </a:gs>
          </a:gsLst>
          <a:lin ang="18900044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/>
        </p:nvSpPr>
        <p:spPr>
          <a:xfrm>
            <a:off x="137125" y="1873425"/>
            <a:ext cx="70548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</a:rPr>
              <a:t>Pull - </a:t>
            </a: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downstream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137126" y="4029875"/>
            <a:ext cx="681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</a:rPr>
              <a:t>Push - </a:t>
            </a: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upstream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39"/>
          <p:cNvGrpSpPr/>
          <p:nvPr/>
        </p:nvGrpSpPr>
        <p:grpSpPr>
          <a:xfrm>
            <a:off x="8117628" y="2142723"/>
            <a:ext cx="3565925" cy="431721"/>
            <a:chOff x="7111788" y="2139353"/>
            <a:chExt cx="3565925" cy="431721"/>
          </a:xfrm>
        </p:grpSpPr>
        <p:sp>
          <p:nvSpPr>
            <p:cNvPr id="292" name="Google Shape;292;p39"/>
            <p:cNvSpPr txBox="1"/>
            <p:nvPr/>
          </p:nvSpPr>
          <p:spPr>
            <a:xfrm>
              <a:off x="7815730" y="2139353"/>
              <a:ext cx="23347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local </a:t>
              </a:r>
              <a:r>
                <a:rPr b="1" lang="en-US" sz="20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&lt;-</a:t>
              </a:r>
              <a:r>
                <a:rPr b="1" lang="en-US" sz="20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remoto</a:t>
              </a:r>
              <a:endParaRPr/>
            </a:p>
          </p:txBody>
        </p:sp>
        <p:pic>
          <p:nvPicPr>
            <p:cNvPr id="293" name="Google Shape;29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11788" y="2234626"/>
              <a:ext cx="508330" cy="336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46108" y="2234626"/>
              <a:ext cx="331605" cy="3364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39"/>
          <p:cNvGrpSpPr/>
          <p:nvPr/>
        </p:nvGrpSpPr>
        <p:grpSpPr>
          <a:xfrm>
            <a:off x="8117628" y="4299182"/>
            <a:ext cx="3565925" cy="408861"/>
            <a:chOff x="8117628" y="4299183"/>
            <a:chExt cx="3565925" cy="408861"/>
          </a:xfrm>
        </p:grpSpPr>
        <p:sp>
          <p:nvSpPr>
            <p:cNvPr id="296" name="Google Shape;296;p39"/>
            <p:cNvSpPr txBox="1"/>
            <p:nvPr/>
          </p:nvSpPr>
          <p:spPr>
            <a:xfrm>
              <a:off x="8847026" y="4299183"/>
              <a:ext cx="238682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local </a:t>
              </a:r>
              <a:r>
                <a:rPr b="1" lang="en-US" sz="20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-&gt;</a:t>
              </a:r>
              <a:r>
                <a:rPr b="1" lang="en-US" sz="20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remoto</a:t>
              </a:r>
              <a:endParaRPr/>
            </a:p>
          </p:txBody>
        </p:sp>
        <p:pic>
          <p:nvPicPr>
            <p:cNvPr id="297" name="Google Shape;29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7628" y="4371596"/>
              <a:ext cx="508330" cy="336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351948" y="4371596"/>
              <a:ext cx="331605" cy="336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6426E"/>
            </a:gs>
            <a:gs pos="100000">
              <a:srgbClr val="642B73"/>
            </a:gs>
          </a:gsLst>
          <a:lin ang="18900044" scaled="0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Cheatsheet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1183100" y="1119025"/>
            <a:ext cx="103230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Clonar repositorio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clone [url]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Agregar todos los cambios de todos los archivos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add . 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Agregar cambios realizados con un mensaje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commit –m “mensaje”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Traer cambios de la rama principal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pull origin master 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Publicar cambios de la rama principal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push 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origin master</a:t>
            </a: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12" name="Google Shape;312;p41"/>
          <p:cNvGrpSpPr/>
          <p:nvPr/>
        </p:nvGrpSpPr>
        <p:grpSpPr>
          <a:xfrm>
            <a:off x="9060873" y="5929745"/>
            <a:ext cx="3371400" cy="1126800"/>
            <a:chOff x="9042400" y="5966691"/>
            <a:chExt cx="3371400" cy="1126800"/>
          </a:xfrm>
        </p:grpSpPr>
        <p:sp>
          <p:nvSpPr>
            <p:cNvPr id="313" name="Google Shape;313;p41"/>
            <p:cNvSpPr/>
            <p:nvPr/>
          </p:nvSpPr>
          <p:spPr>
            <a:xfrm>
              <a:off x="9042400" y="5966691"/>
              <a:ext cx="3371400" cy="1126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1"/>
            <p:cNvSpPr txBox="1"/>
            <p:nvPr/>
          </p:nvSpPr>
          <p:spPr>
            <a:xfrm>
              <a:off x="9209520" y="6202448"/>
              <a:ext cx="29640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C6F00"/>
                  </a:solidFill>
                  <a:latin typeface="Quicksand"/>
                  <a:ea typeface="Quicksand"/>
                  <a:cs typeface="Quicksand"/>
                  <a:sym typeface="Quicksand"/>
                </a:rPr>
                <a:t>NOTA: </a:t>
              </a:r>
              <a:r>
                <a:rPr lang="en-US" sz="1600">
                  <a:solidFill>
                    <a:srgbClr val="FFB871"/>
                  </a:solidFill>
                  <a:latin typeface="Quicksand"/>
                  <a:ea typeface="Quicksand"/>
                  <a:cs typeface="Quicksand"/>
                  <a:sym typeface="Quicksand"/>
                </a:rPr>
                <a:t>sustituir [ ] por el nombre del archivo o url</a:t>
              </a:r>
              <a:endParaRPr sz="1600">
                <a:solidFill>
                  <a:srgbClr val="FFB87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0948" y="1932821"/>
            <a:ext cx="3070104" cy="299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Ramas - Branch</a:t>
            </a:r>
            <a:endParaRPr b="1" sz="4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54EA3"/>
            </a:gs>
            <a:gs pos="100000">
              <a:srgbClr val="EAAFC8"/>
            </a:gs>
          </a:gsLst>
          <a:lin ang="18900044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</a:t>
            </a: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Branches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1183100" y="1119025"/>
            <a:ext cx="103230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Listar ramas disponibles en el repo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branch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Crear nueva rama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checkout –b [nombre rama]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Cambiarse a otra rama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checkout [nombre rama]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Merge a la rama actual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merge [rama objeto]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Merge de una rama a otra</a:t>
            </a:r>
            <a:endParaRPr sz="24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merge [destino] [origen] </a:t>
            </a:r>
            <a:endParaRPr b="1" sz="24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54EA3"/>
            </a:gs>
            <a:gs pos="100000">
              <a:srgbClr val="EAAFC8"/>
            </a:gs>
          </a:gsLst>
          <a:lin ang="18900044" scaled="0"/>
        </a:gra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44"/>
          <p:cNvGrpSpPr/>
          <p:nvPr/>
        </p:nvGrpSpPr>
        <p:grpSpPr>
          <a:xfrm>
            <a:off x="1757680" y="3452872"/>
            <a:ext cx="8676640" cy="1281577"/>
            <a:chOff x="1757680" y="1930400"/>
            <a:chExt cx="8676640" cy="1281577"/>
          </a:xfrm>
        </p:grpSpPr>
        <p:sp>
          <p:nvSpPr>
            <p:cNvPr id="334" name="Google Shape;334;p44"/>
            <p:cNvSpPr txBox="1"/>
            <p:nvPr/>
          </p:nvSpPr>
          <p:spPr>
            <a:xfrm>
              <a:off x="1757680" y="1930400"/>
              <a:ext cx="867664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F2F2F2"/>
                  </a:solidFill>
                  <a:latin typeface="Quicksand"/>
                  <a:ea typeface="Quicksand"/>
                  <a:cs typeface="Quicksand"/>
                  <a:sym typeface="Quicksand"/>
                </a:rPr>
                <a:t>FLUJOS DE TRABAJO</a:t>
              </a:r>
              <a:endParaRPr b="1" sz="6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35" name="Google Shape;335;p44"/>
            <p:cNvSpPr txBox="1"/>
            <p:nvPr/>
          </p:nvSpPr>
          <p:spPr>
            <a:xfrm>
              <a:off x="5178896" y="2734923"/>
              <a:ext cx="1834206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2F2F2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workflows</a:t>
              </a:r>
              <a:endParaRPr sz="25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endParaRPr>
            </a:p>
          </p:txBody>
        </p:sp>
      </p:grp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550" y="1074675"/>
            <a:ext cx="1442900" cy="20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54EA3"/>
            </a:gs>
            <a:gs pos="100000">
              <a:srgbClr val="EAAFC8"/>
            </a:gs>
          </a:gsLst>
          <a:lin ang="18900044" scaled="0"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Rama por característica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1183100" y="1119025"/>
            <a:ext cx="103230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Permite la implementación de PR’s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Ramas con nombres descriptivos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Modelo orientado a ramas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○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Separamos el trabajo por ramas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○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Agregamos nuevas funciones sin modificar el principal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○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Podemos cambiar de rama facilmente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54EA3"/>
            </a:gs>
            <a:gs pos="100000">
              <a:srgbClr val="EAAFC8"/>
            </a:gs>
          </a:gsLst>
          <a:lin ang="18900044" scaled="0"/>
        </a:gra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46"/>
          <p:cNvGrpSpPr/>
          <p:nvPr/>
        </p:nvGrpSpPr>
        <p:grpSpPr>
          <a:xfrm>
            <a:off x="1847368" y="2582705"/>
            <a:ext cx="8497263" cy="1732686"/>
            <a:chOff x="-767847" y="3533462"/>
            <a:chExt cx="6975261" cy="1422333"/>
          </a:xfrm>
        </p:grpSpPr>
        <p:cxnSp>
          <p:nvCxnSpPr>
            <p:cNvPr id="350" name="Google Shape;350;p46"/>
            <p:cNvCxnSpPr>
              <a:stCxn id="351" idx="6"/>
            </p:cNvCxnSpPr>
            <p:nvPr/>
          </p:nvCxnSpPr>
          <p:spPr>
            <a:xfrm>
              <a:off x="472651" y="3685103"/>
              <a:ext cx="5511900" cy="0"/>
            </a:xfrm>
            <a:prstGeom prst="straightConnector1">
              <a:avLst/>
            </a:prstGeom>
            <a:noFill/>
            <a:ln cap="flat" cmpd="sng" w="5715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52" name="Google Shape;352;p46"/>
            <p:cNvGrpSpPr/>
            <p:nvPr/>
          </p:nvGrpSpPr>
          <p:grpSpPr>
            <a:xfrm>
              <a:off x="-767847" y="3533462"/>
              <a:ext cx="1240498" cy="303300"/>
              <a:chOff x="-1640242" y="3586941"/>
              <a:chExt cx="1240498" cy="303300"/>
            </a:xfrm>
          </p:grpSpPr>
          <p:sp>
            <p:nvSpPr>
              <p:cNvPr id="351" name="Google Shape;351;p46"/>
              <p:cNvSpPr/>
              <p:nvPr/>
            </p:nvSpPr>
            <p:spPr>
              <a:xfrm>
                <a:off x="-622644" y="3627132"/>
                <a:ext cx="222900" cy="222900"/>
              </a:xfrm>
              <a:prstGeom prst="ellipse">
                <a:avLst/>
              </a:prstGeom>
              <a:noFill/>
              <a:ln cap="flat" cmpd="sng" w="571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46"/>
              <p:cNvSpPr txBox="1"/>
              <p:nvPr/>
            </p:nvSpPr>
            <p:spPr>
              <a:xfrm>
                <a:off x="-1640242" y="3586941"/>
                <a:ext cx="1017600" cy="30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master</a:t>
                </a:r>
                <a:endParaRPr b="1" sz="18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354" name="Google Shape;354;p46"/>
            <p:cNvSpPr/>
            <p:nvPr/>
          </p:nvSpPr>
          <p:spPr>
            <a:xfrm>
              <a:off x="2543541" y="4303366"/>
              <a:ext cx="222829" cy="222829"/>
            </a:xfrm>
            <a:prstGeom prst="ellipse">
              <a:avLst/>
            </a:prstGeom>
            <a:solidFill>
              <a:srgbClr val="C090BC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776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5" name="Google Shape;355;p46"/>
            <p:cNvCxnSpPr>
              <a:stCxn id="351" idx="6"/>
              <a:endCxn id="354" idx="2"/>
            </p:cNvCxnSpPr>
            <p:nvPr/>
          </p:nvCxnSpPr>
          <p:spPr>
            <a:xfrm>
              <a:off x="472651" y="3685103"/>
              <a:ext cx="2070900" cy="729600"/>
            </a:xfrm>
            <a:prstGeom prst="bentConnector3">
              <a:avLst>
                <a:gd fmla="val 50000" name="adj1"/>
              </a:avLst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6" name="Google Shape;356;p46"/>
            <p:cNvSpPr txBox="1"/>
            <p:nvPr/>
          </p:nvSpPr>
          <p:spPr>
            <a:xfrm>
              <a:off x="249761" y="4263123"/>
              <a:ext cx="1017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navbar</a:t>
              </a:r>
              <a:endParaRPr b="1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357" name="Google Shape;357;p46"/>
            <p:cNvGrpSpPr/>
            <p:nvPr/>
          </p:nvGrpSpPr>
          <p:grpSpPr>
            <a:xfrm>
              <a:off x="3276483" y="4303366"/>
              <a:ext cx="1017600" cy="640989"/>
              <a:chOff x="2989200" y="4303365"/>
              <a:chExt cx="1017600" cy="640989"/>
            </a:xfrm>
          </p:grpSpPr>
          <p:sp>
            <p:nvSpPr>
              <p:cNvPr id="358" name="Google Shape;358;p46"/>
              <p:cNvSpPr/>
              <p:nvPr/>
            </p:nvSpPr>
            <p:spPr>
              <a:xfrm>
                <a:off x="3386595" y="4303365"/>
                <a:ext cx="222829" cy="222829"/>
              </a:xfrm>
              <a:prstGeom prst="ellipse">
                <a:avLst/>
              </a:prstGeom>
              <a:solidFill>
                <a:srgbClr val="C896BE"/>
              </a:solidFill>
              <a:ln cap="flat" cmpd="sng" w="571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776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6"/>
              <p:cNvSpPr txBox="1"/>
              <p:nvPr/>
            </p:nvSpPr>
            <p:spPr>
              <a:xfrm>
                <a:off x="2989200" y="4514754"/>
                <a:ext cx="1017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botón logo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listo</a:t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0" name="Google Shape;360;p46"/>
            <p:cNvCxnSpPr>
              <a:stCxn id="354" idx="6"/>
              <a:endCxn id="358" idx="2"/>
            </p:cNvCxnSpPr>
            <p:nvPr/>
          </p:nvCxnSpPr>
          <p:spPr>
            <a:xfrm>
              <a:off x="2766370" y="4414781"/>
              <a:ext cx="9075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61" name="Google Shape;361;p46"/>
            <p:cNvGrpSpPr/>
            <p:nvPr/>
          </p:nvGrpSpPr>
          <p:grpSpPr>
            <a:xfrm>
              <a:off x="5085951" y="4303366"/>
              <a:ext cx="759600" cy="652429"/>
              <a:chOff x="3118233" y="4303365"/>
              <a:chExt cx="759600" cy="652429"/>
            </a:xfrm>
          </p:grpSpPr>
          <p:sp>
            <p:nvSpPr>
              <p:cNvPr id="362" name="Google Shape;362;p46"/>
              <p:cNvSpPr/>
              <p:nvPr/>
            </p:nvSpPr>
            <p:spPr>
              <a:xfrm>
                <a:off x="3386595" y="4303365"/>
                <a:ext cx="222829" cy="222829"/>
              </a:xfrm>
              <a:prstGeom prst="ellipse">
                <a:avLst/>
              </a:prstGeom>
              <a:solidFill>
                <a:srgbClr val="D29DC1"/>
              </a:solidFill>
              <a:ln cap="flat" cmpd="sng" w="571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776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46"/>
              <p:cNvSpPr txBox="1"/>
              <p:nvPr/>
            </p:nvSpPr>
            <p:spPr>
              <a:xfrm>
                <a:off x="3118233" y="4526194"/>
                <a:ext cx="759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botones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listos</a:t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4" name="Google Shape;364;p46"/>
            <p:cNvCxnSpPr>
              <a:stCxn id="358" idx="6"/>
              <a:endCxn id="362" idx="2"/>
            </p:cNvCxnSpPr>
            <p:nvPr/>
          </p:nvCxnSpPr>
          <p:spPr>
            <a:xfrm>
              <a:off x="3896707" y="4414780"/>
              <a:ext cx="14577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5" name="Google Shape;365;p46"/>
            <p:cNvSpPr/>
            <p:nvPr/>
          </p:nvSpPr>
          <p:spPr>
            <a:xfrm>
              <a:off x="5984585" y="3573693"/>
              <a:ext cx="222829" cy="222829"/>
            </a:xfrm>
            <a:prstGeom prst="ellipse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6" name="Google Shape;366;p46"/>
            <p:cNvCxnSpPr>
              <a:stCxn id="362" idx="6"/>
              <a:endCxn id="365" idx="2"/>
            </p:cNvCxnSpPr>
            <p:nvPr/>
          </p:nvCxnSpPr>
          <p:spPr>
            <a:xfrm flipH="1" rot="10800000">
              <a:off x="5577142" y="3685180"/>
              <a:ext cx="407400" cy="729600"/>
            </a:xfrm>
            <a:prstGeom prst="bentConnector3">
              <a:avLst>
                <a:gd fmla="val 50000" name="adj1"/>
              </a:avLst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7" name="Google Shape;367;p46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Rama por característica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CEA2"/>
            </a:gs>
            <a:gs pos="100000">
              <a:srgbClr val="185A9D"/>
            </a:gs>
          </a:gsLst>
          <a:lin ang="18900044" scaled="0"/>
        </a:gra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/>
        </p:nvSpPr>
        <p:spPr>
          <a:xfrm>
            <a:off x="3982258" y="2921169"/>
            <a:ext cx="422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FLOW</a:t>
            </a:r>
            <a:endParaRPr b="1" sz="6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CEA2"/>
            </a:gs>
            <a:gs pos="100000">
              <a:srgbClr val="185A9D"/>
            </a:gs>
          </a:gsLst>
          <a:lin ang="18900044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/>
        </p:nvSpPr>
        <p:spPr>
          <a:xfrm flipH="1">
            <a:off x="0" y="6457890"/>
            <a:ext cx="19240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@luisejrobles</a:t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Flow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9" name="Google Shape;379;p48"/>
          <p:cNvSpPr txBox="1"/>
          <p:nvPr/>
        </p:nvSpPr>
        <p:spPr>
          <a:xfrm>
            <a:off x="1322100" y="1448550"/>
            <a:ext cx="95478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Define un modelo de ramas estricto.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Ideal para proyectos de gran escala.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Enfocado entorno al ‘release’ del proyecto.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Ideal para proyectos con ‘releases’ calendarizados.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CEA2"/>
            </a:gs>
            <a:gs pos="100000">
              <a:srgbClr val="185A9D"/>
            </a:gs>
          </a:gsLst>
          <a:lin ang="18900044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/>
        </p:nvSpPr>
        <p:spPr>
          <a:xfrm flipH="1">
            <a:off x="150" y="6457890"/>
            <a:ext cx="19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@luisejrobles</a:t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49"/>
          <p:cNvGrpSpPr/>
          <p:nvPr/>
        </p:nvGrpSpPr>
        <p:grpSpPr>
          <a:xfrm>
            <a:off x="2240280" y="1541102"/>
            <a:ext cx="7723060" cy="3438626"/>
            <a:chOff x="2140425" y="1078743"/>
            <a:chExt cx="7723060" cy="3438626"/>
          </a:xfrm>
        </p:grpSpPr>
        <p:cxnSp>
          <p:nvCxnSpPr>
            <p:cNvPr id="387" name="Google Shape;387;p49"/>
            <p:cNvCxnSpPr>
              <a:stCxn id="388" idx="6"/>
              <a:endCxn id="389" idx="2"/>
            </p:cNvCxnSpPr>
            <p:nvPr/>
          </p:nvCxnSpPr>
          <p:spPr>
            <a:xfrm flipH="1" rot="10800000">
              <a:off x="5184757" y="2261063"/>
              <a:ext cx="1833300" cy="513600"/>
            </a:xfrm>
            <a:prstGeom prst="bentConnector3">
              <a:avLst>
                <a:gd fmla="val 50000" name="adj1"/>
              </a:avLst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0" name="Google Shape;390;p49"/>
            <p:cNvCxnSpPr>
              <a:stCxn id="391" idx="6"/>
              <a:endCxn id="389" idx="2"/>
            </p:cNvCxnSpPr>
            <p:nvPr/>
          </p:nvCxnSpPr>
          <p:spPr>
            <a:xfrm>
              <a:off x="3641631" y="2261120"/>
              <a:ext cx="3376200" cy="0"/>
            </a:xfrm>
            <a:prstGeom prst="straightConnector1">
              <a:avLst/>
            </a:prstGeom>
            <a:noFill/>
            <a:ln cap="flat" cmpd="sng" w="5715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1" name="Google Shape;391;p49"/>
            <p:cNvSpPr/>
            <p:nvPr/>
          </p:nvSpPr>
          <p:spPr>
            <a:xfrm>
              <a:off x="3370131" y="2125370"/>
              <a:ext cx="271500" cy="271500"/>
            </a:xfrm>
            <a:prstGeom prst="ellipse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9"/>
            <p:cNvSpPr txBox="1"/>
            <p:nvPr/>
          </p:nvSpPr>
          <p:spPr>
            <a:xfrm>
              <a:off x="2209183" y="2070729"/>
              <a:ext cx="98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master</a:t>
              </a:r>
              <a:endParaRPr b="1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3" name="Google Shape;393;p49"/>
            <p:cNvSpPr/>
            <p:nvPr/>
          </p:nvSpPr>
          <p:spPr>
            <a:xfrm>
              <a:off x="4258973" y="3613669"/>
              <a:ext cx="271500" cy="271500"/>
            </a:xfrm>
            <a:prstGeom prst="ellipse">
              <a:avLst/>
            </a:prstGeom>
            <a:solidFill>
              <a:srgbClr val="FF5F6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4" name="Google Shape;394;p49"/>
            <p:cNvCxnSpPr>
              <a:stCxn id="391" idx="6"/>
              <a:endCxn id="393" idx="2"/>
            </p:cNvCxnSpPr>
            <p:nvPr/>
          </p:nvCxnSpPr>
          <p:spPr>
            <a:xfrm>
              <a:off x="3641631" y="2261120"/>
              <a:ext cx="617400" cy="1488300"/>
            </a:xfrm>
            <a:prstGeom prst="bentConnector3">
              <a:avLst>
                <a:gd fmla="val 33826" name="adj1"/>
              </a:avLst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5" name="Google Shape;395;p49"/>
            <p:cNvSpPr txBox="1"/>
            <p:nvPr/>
          </p:nvSpPr>
          <p:spPr>
            <a:xfrm>
              <a:off x="2140425" y="3515790"/>
              <a:ext cx="112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develop</a:t>
              </a:r>
              <a:endParaRPr b="1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6" name="Google Shape;396;p49"/>
            <p:cNvSpPr/>
            <p:nvPr/>
          </p:nvSpPr>
          <p:spPr>
            <a:xfrm>
              <a:off x="5819515" y="3613669"/>
              <a:ext cx="271500" cy="271500"/>
            </a:xfrm>
            <a:prstGeom prst="ellipse">
              <a:avLst/>
            </a:prstGeom>
            <a:solidFill>
              <a:srgbClr val="FF5F6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7" name="Google Shape;397;p49"/>
            <p:cNvCxnSpPr>
              <a:stCxn id="393" idx="6"/>
              <a:endCxn id="396" idx="2"/>
            </p:cNvCxnSpPr>
            <p:nvPr/>
          </p:nvCxnSpPr>
          <p:spPr>
            <a:xfrm>
              <a:off x="4530473" y="3749419"/>
              <a:ext cx="12891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8" name="Google Shape;398;p49"/>
            <p:cNvSpPr/>
            <p:nvPr/>
          </p:nvSpPr>
          <p:spPr>
            <a:xfrm>
              <a:off x="6877265" y="3613669"/>
              <a:ext cx="271500" cy="271500"/>
            </a:xfrm>
            <a:prstGeom prst="ellipse">
              <a:avLst/>
            </a:prstGeom>
            <a:solidFill>
              <a:srgbClr val="FF5F6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9" name="Google Shape;399;p49"/>
            <p:cNvCxnSpPr>
              <a:stCxn id="396" idx="6"/>
              <a:endCxn id="398" idx="2"/>
            </p:cNvCxnSpPr>
            <p:nvPr/>
          </p:nvCxnSpPr>
          <p:spPr>
            <a:xfrm>
              <a:off x="6091015" y="3749419"/>
              <a:ext cx="7863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0" name="Google Shape;400;p49"/>
            <p:cNvSpPr/>
            <p:nvPr/>
          </p:nvSpPr>
          <p:spPr>
            <a:xfrm>
              <a:off x="9591985" y="3613665"/>
              <a:ext cx="271500" cy="271500"/>
            </a:xfrm>
            <a:prstGeom prst="ellipse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1" name="Google Shape;401;p49"/>
            <p:cNvCxnSpPr>
              <a:stCxn id="402" idx="6"/>
              <a:endCxn id="400" idx="2"/>
            </p:cNvCxnSpPr>
            <p:nvPr/>
          </p:nvCxnSpPr>
          <p:spPr>
            <a:xfrm>
              <a:off x="8390046" y="3749416"/>
              <a:ext cx="1201800" cy="600"/>
            </a:xfrm>
            <a:prstGeom prst="bentConnector3">
              <a:avLst>
                <a:gd fmla="val 41692" name="adj1"/>
              </a:avLst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3" name="Google Shape;403;p49"/>
            <p:cNvSpPr/>
            <p:nvPr/>
          </p:nvSpPr>
          <p:spPr>
            <a:xfrm>
              <a:off x="7516609" y="3613667"/>
              <a:ext cx="271500" cy="271500"/>
            </a:xfrm>
            <a:prstGeom prst="ellipse">
              <a:avLst/>
            </a:prstGeom>
            <a:solidFill>
              <a:srgbClr val="FF5F6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9"/>
            <p:cNvSpPr/>
            <p:nvPr/>
          </p:nvSpPr>
          <p:spPr>
            <a:xfrm>
              <a:off x="8118546" y="3613666"/>
              <a:ext cx="271500" cy="271500"/>
            </a:xfrm>
            <a:prstGeom prst="ellipse">
              <a:avLst/>
            </a:prstGeom>
            <a:solidFill>
              <a:srgbClr val="FF5F6D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4" name="Google Shape;404;p49"/>
            <p:cNvCxnSpPr>
              <a:stCxn id="389" idx="6"/>
              <a:endCxn id="405" idx="2"/>
            </p:cNvCxnSpPr>
            <p:nvPr/>
          </p:nvCxnSpPr>
          <p:spPr>
            <a:xfrm>
              <a:off x="7289437" y="2261115"/>
              <a:ext cx="822900" cy="0"/>
            </a:xfrm>
            <a:prstGeom prst="straightConnector1">
              <a:avLst/>
            </a:prstGeom>
            <a:noFill/>
            <a:ln cap="flat" cmpd="sng" w="5715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9" name="Google Shape;389;p49"/>
            <p:cNvSpPr/>
            <p:nvPr/>
          </p:nvSpPr>
          <p:spPr>
            <a:xfrm>
              <a:off x="7017937" y="2125365"/>
              <a:ext cx="271500" cy="271500"/>
            </a:xfrm>
            <a:prstGeom prst="ellipse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8112303" y="2125364"/>
              <a:ext cx="271500" cy="271500"/>
            </a:xfrm>
            <a:prstGeom prst="ellipse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6" name="Google Shape;406;p49"/>
            <p:cNvCxnSpPr>
              <a:stCxn id="398" idx="6"/>
              <a:endCxn id="403" idx="2"/>
            </p:cNvCxnSpPr>
            <p:nvPr/>
          </p:nvCxnSpPr>
          <p:spPr>
            <a:xfrm>
              <a:off x="7148765" y="3749419"/>
              <a:ext cx="3678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7" name="Google Shape;407;p49"/>
            <p:cNvCxnSpPr>
              <a:stCxn id="403" idx="6"/>
              <a:endCxn id="402" idx="2"/>
            </p:cNvCxnSpPr>
            <p:nvPr/>
          </p:nvCxnSpPr>
          <p:spPr>
            <a:xfrm>
              <a:off x="7788109" y="3749417"/>
              <a:ext cx="3303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8" name="Google Shape;408;p49"/>
            <p:cNvSpPr txBox="1"/>
            <p:nvPr/>
          </p:nvSpPr>
          <p:spPr>
            <a:xfrm rot="-3600109">
              <a:off x="6974569" y="1421682"/>
              <a:ext cx="934251" cy="246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1.0.0</a:t>
              </a:r>
              <a:endParaRPr b="1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09" name="Google Shape;409;p49"/>
            <p:cNvSpPr txBox="1"/>
            <p:nvPr/>
          </p:nvSpPr>
          <p:spPr>
            <a:xfrm rot="-3598973">
              <a:off x="8152224" y="1495655"/>
              <a:ext cx="790991" cy="246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1.1.0</a:t>
              </a:r>
              <a:endParaRPr b="1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10" name="Google Shape;410;p49"/>
            <p:cNvSpPr txBox="1"/>
            <p:nvPr/>
          </p:nvSpPr>
          <p:spPr>
            <a:xfrm>
              <a:off x="2141521" y="4148069"/>
              <a:ext cx="101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feature</a:t>
              </a:r>
              <a:endParaRPr b="1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11" name="Google Shape;411;p49"/>
            <p:cNvSpPr/>
            <p:nvPr/>
          </p:nvSpPr>
          <p:spPr>
            <a:xfrm>
              <a:off x="4259216" y="4197007"/>
              <a:ext cx="271500" cy="271500"/>
            </a:xfrm>
            <a:prstGeom prst="ellipse">
              <a:avLst/>
            </a:prstGeom>
            <a:solidFill>
              <a:srgbClr val="92D050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9"/>
            <p:cNvSpPr/>
            <p:nvPr/>
          </p:nvSpPr>
          <p:spPr>
            <a:xfrm>
              <a:off x="4800139" y="4197007"/>
              <a:ext cx="271500" cy="271500"/>
            </a:xfrm>
            <a:prstGeom prst="ellipse">
              <a:avLst/>
            </a:prstGeom>
            <a:solidFill>
              <a:srgbClr val="92D050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5336327" y="4197007"/>
              <a:ext cx="271500" cy="271500"/>
            </a:xfrm>
            <a:prstGeom prst="ellipse">
              <a:avLst/>
            </a:prstGeom>
            <a:solidFill>
              <a:srgbClr val="92D050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4" name="Google Shape;414;p49"/>
            <p:cNvCxnSpPr>
              <a:stCxn id="411" idx="0"/>
              <a:endCxn id="393" idx="4"/>
            </p:cNvCxnSpPr>
            <p:nvPr/>
          </p:nvCxnSpPr>
          <p:spPr>
            <a:xfrm rot="10800000">
              <a:off x="4394666" y="3885307"/>
              <a:ext cx="300" cy="3117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" name="Google Shape;415;p49"/>
            <p:cNvCxnSpPr>
              <a:stCxn id="411" idx="6"/>
              <a:endCxn id="412" idx="2"/>
            </p:cNvCxnSpPr>
            <p:nvPr/>
          </p:nvCxnSpPr>
          <p:spPr>
            <a:xfrm>
              <a:off x="4530716" y="4332757"/>
              <a:ext cx="2694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" name="Google Shape;416;p49"/>
            <p:cNvCxnSpPr>
              <a:stCxn id="412" idx="6"/>
              <a:endCxn id="413" idx="2"/>
            </p:cNvCxnSpPr>
            <p:nvPr/>
          </p:nvCxnSpPr>
          <p:spPr>
            <a:xfrm>
              <a:off x="5071639" y="4332757"/>
              <a:ext cx="2646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7" name="Google Shape;417;p49"/>
            <p:cNvCxnSpPr>
              <a:stCxn id="413" idx="6"/>
              <a:endCxn id="396" idx="2"/>
            </p:cNvCxnSpPr>
            <p:nvPr/>
          </p:nvCxnSpPr>
          <p:spPr>
            <a:xfrm flipH="1" rot="10800000">
              <a:off x="5607827" y="3749557"/>
              <a:ext cx="211800" cy="583200"/>
            </a:xfrm>
            <a:prstGeom prst="bentConnector3">
              <a:avLst>
                <a:gd fmla="val 2839" name="adj1"/>
              </a:avLst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8" name="Google Shape;418;p49"/>
            <p:cNvSpPr/>
            <p:nvPr/>
          </p:nvSpPr>
          <p:spPr>
            <a:xfrm>
              <a:off x="6111236" y="3164219"/>
              <a:ext cx="271500" cy="271500"/>
            </a:xfrm>
            <a:prstGeom prst="ellipse">
              <a:avLst/>
            </a:prstGeom>
            <a:solidFill>
              <a:srgbClr val="8DA9DB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6543917" y="3162904"/>
              <a:ext cx="271500" cy="271500"/>
            </a:xfrm>
            <a:prstGeom prst="ellipse">
              <a:avLst/>
            </a:prstGeom>
            <a:solidFill>
              <a:srgbClr val="8DA9DB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0" name="Google Shape;420;p49"/>
            <p:cNvCxnSpPr>
              <a:stCxn id="418" idx="6"/>
              <a:endCxn id="419" idx="2"/>
            </p:cNvCxnSpPr>
            <p:nvPr/>
          </p:nvCxnSpPr>
          <p:spPr>
            <a:xfrm flipH="1" rot="10800000">
              <a:off x="6382736" y="3298769"/>
              <a:ext cx="161100" cy="1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1" name="Google Shape;421;p49"/>
            <p:cNvCxnSpPr>
              <a:stCxn id="396" idx="0"/>
              <a:endCxn id="418" idx="2"/>
            </p:cNvCxnSpPr>
            <p:nvPr/>
          </p:nvCxnSpPr>
          <p:spPr>
            <a:xfrm rot="-5400000">
              <a:off x="5876365" y="3378769"/>
              <a:ext cx="313800" cy="156000"/>
            </a:xfrm>
            <a:prstGeom prst="bentConnector2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2" name="Google Shape;422;p49"/>
            <p:cNvCxnSpPr>
              <a:stCxn id="419" idx="6"/>
              <a:endCxn id="389" idx="2"/>
            </p:cNvCxnSpPr>
            <p:nvPr/>
          </p:nvCxnSpPr>
          <p:spPr>
            <a:xfrm flipH="1" rot="10800000">
              <a:off x="6815417" y="2261254"/>
              <a:ext cx="202500" cy="1037400"/>
            </a:xfrm>
            <a:prstGeom prst="bentConnector3">
              <a:avLst>
                <a:gd fmla="val 50000" name="adj1"/>
              </a:avLst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3" name="Google Shape;423;p49"/>
            <p:cNvSpPr txBox="1"/>
            <p:nvPr/>
          </p:nvSpPr>
          <p:spPr>
            <a:xfrm>
              <a:off x="2140425" y="3120276"/>
              <a:ext cx="113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releases</a:t>
              </a:r>
              <a:endParaRPr b="1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24" name="Google Shape;424;p49"/>
            <p:cNvSpPr txBox="1"/>
            <p:nvPr/>
          </p:nvSpPr>
          <p:spPr>
            <a:xfrm>
              <a:off x="2203799" y="2591274"/>
              <a:ext cx="857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hotfix</a:t>
              </a:r>
              <a:endParaRPr b="1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4256546" y="2638913"/>
              <a:ext cx="271500" cy="271500"/>
            </a:xfrm>
            <a:prstGeom prst="ellipse">
              <a:avLst/>
            </a:prstGeom>
            <a:solidFill>
              <a:srgbClr val="7030A0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49"/>
            <p:cNvSpPr/>
            <p:nvPr/>
          </p:nvSpPr>
          <p:spPr>
            <a:xfrm>
              <a:off x="4913257" y="2638913"/>
              <a:ext cx="271500" cy="271500"/>
            </a:xfrm>
            <a:prstGeom prst="ellipse">
              <a:avLst/>
            </a:prstGeom>
            <a:solidFill>
              <a:srgbClr val="7030A0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6" name="Google Shape;426;p49"/>
            <p:cNvCxnSpPr>
              <a:stCxn id="391" idx="6"/>
              <a:endCxn id="425" idx="2"/>
            </p:cNvCxnSpPr>
            <p:nvPr/>
          </p:nvCxnSpPr>
          <p:spPr>
            <a:xfrm>
              <a:off x="3641631" y="2261120"/>
              <a:ext cx="615000" cy="513600"/>
            </a:xfrm>
            <a:prstGeom prst="bentConnector3">
              <a:avLst>
                <a:gd fmla="val 50000" name="adj1"/>
              </a:avLst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" name="Google Shape;427;p49"/>
            <p:cNvCxnSpPr>
              <a:stCxn id="425" idx="6"/>
              <a:endCxn id="388" idx="2"/>
            </p:cNvCxnSpPr>
            <p:nvPr/>
          </p:nvCxnSpPr>
          <p:spPr>
            <a:xfrm>
              <a:off x="4528046" y="2774663"/>
              <a:ext cx="3852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28" name="Google Shape;428;p49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Flow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CEA2"/>
            </a:gs>
            <a:gs pos="100000">
              <a:srgbClr val="185A9D"/>
            </a:gs>
          </a:gsLst>
          <a:lin ang="18900044" scaled="0"/>
        </a:gra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0"/>
          <p:cNvPicPr preferRelativeResize="0"/>
          <p:nvPr/>
        </p:nvPicPr>
        <p:blipFill rotWithShape="1">
          <a:blip r:embed="rId3">
            <a:alphaModFix/>
          </a:blip>
          <a:srcRect b="11423" l="0" r="0" t="1832"/>
          <a:stretch/>
        </p:blipFill>
        <p:spPr>
          <a:xfrm>
            <a:off x="2533650" y="1846731"/>
            <a:ext cx="7124700" cy="316453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0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 Flow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2597250" y="2609550"/>
            <a:ext cx="6997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GIT + GITHUB</a:t>
            </a:r>
            <a:endParaRPr b="1" sz="8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 flipH="1">
            <a:off x="0" y="6457890"/>
            <a:ext cx="19240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sz="2000">
                <a:solidFill>
                  <a:srgbClr val="F2F2F2"/>
                </a:solidFill>
              </a:rPr>
              <a:t>wgcv</a:t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105950" y="3777540"/>
            <a:ext cx="39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P</a:t>
            </a:r>
            <a:r>
              <a:rPr i="0" lang="en-US" sz="2400" u="none" cap="none" strike="noStrike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rincipiante a intermedio</a:t>
            </a:r>
            <a:endParaRPr i="0" sz="2400" u="none" cap="none" strike="noStrike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CEA2"/>
            </a:gs>
            <a:gs pos="100000">
              <a:srgbClr val="185A9D"/>
            </a:gs>
          </a:gsLst>
          <a:lin ang="18900044" scaled="0"/>
        </a:gra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/>
          <p:nvPr/>
        </p:nvSpPr>
        <p:spPr>
          <a:xfrm>
            <a:off x="3757425" y="3429000"/>
            <a:ext cx="467714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ISSUES</a:t>
            </a:r>
            <a:endParaRPr b="1" sz="6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46" name="Google Shape;4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875" y="1962750"/>
            <a:ext cx="1466250" cy="1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CEA2"/>
            </a:gs>
            <a:gs pos="100000">
              <a:srgbClr val="185A9D"/>
            </a:gs>
          </a:gsLst>
          <a:lin ang="18900044" scaled="0"/>
        </a:gra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3"/>
          <p:cNvSpPr txBox="1"/>
          <p:nvPr/>
        </p:nvSpPr>
        <p:spPr>
          <a:xfrm flipH="1">
            <a:off x="0" y="6457890"/>
            <a:ext cx="19240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@luisejrobles</a:t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3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Issues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53" name="Google Shape;453;p53"/>
          <p:cNvSpPr txBox="1"/>
          <p:nvPr/>
        </p:nvSpPr>
        <p:spPr>
          <a:xfrm>
            <a:off x="934500" y="1434200"/>
            <a:ext cx="103230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Solicitar cambios, mejoras y nuevas característica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Colaborar sin necesidad de saber código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Permite tener en mente y dar seguimiento a: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○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Mejoras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○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Tareas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○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Bugs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109" y="774450"/>
            <a:ext cx="10229783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75" y="2695587"/>
            <a:ext cx="26098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70" y="1105225"/>
            <a:ext cx="11424251" cy="46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CEA2"/>
            </a:gs>
            <a:gs pos="100000">
              <a:srgbClr val="185A9D"/>
            </a:gs>
          </a:gsLst>
          <a:lin ang="18900044" scaled="0"/>
        </a:gra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/>
          <p:nvPr/>
        </p:nvSpPr>
        <p:spPr>
          <a:xfrm>
            <a:off x="3757425" y="3076075"/>
            <a:ext cx="4677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2F2F2"/>
                </a:solidFill>
                <a:latin typeface="Quicksand"/>
                <a:ea typeface="Quicksand"/>
                <a:cs typeface="Quicksand"/>
                <a:sym typeface="Quicksand"/>
              </a:rPr>
              <a:t>PULL REQUEST’S</a:t>
            </a:r>
            <a:endParaRPr b="1" sz="6000">
              <a:solidFill>
                <a:srgbClr val="F2F2F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72" name="Google Shape;4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737" y="1842926"/>
            <a:ext cx="986525" cy="12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3CEA2"/>
            </a:gs>
            <a:gs pos="100000">
              <a:srgbClr val="185A9D"/>
            </a:gs>
          </a:gsLst>
          <a:lin ang="18900044" scaled="0"/>
        </a:gra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"/>
          <p:cNvSpPr txBox="1"/>
          <p:nvPr/>
        </p:nvSpPr>
        <p:spPr>
          <a:xfrm flipH="1">
            <a:off x="150" y="6457890"/>
            <a:ext cx="19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@luisejrobles</a:t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7"/>
          <p:cNvSpPr txBox="1"/>
          <p:nvPr/>
        </p:nvSpPr>
        <p:spPr>
          <a:xfrm>
            <a:off x="552450" y="85725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Pull Request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9" name="Google Shape;479;p57"/>
          <p:cNvSpPr txBox="1"/>
          <p:nvPr/>
        </p:nvSpPr>
        <p:spPr>
          <a:xfrm>
            <a:off x="934500" y="1434200"/>
            <a:ext cx="103230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Petición de un colaborador a </a:t>
            </a: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incorporar</a:t>
            </a: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cambios.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Forma de colaborar en proyectos donde no se cuenta con permiso de escritura.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Permite que otros revisen tu código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Quicksand Light"/>
              <a:buChar char="●"/>
            </a:pPr>
            <a:r>
              <a:rPr lang="en-US" sz="3000">
                <a:solidFill>
                  <a:srgbClr val="F2F2F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Resuelve una Issues</a:t>
            </a:r>
            <a:endParaRPr sz="3000">
              <a:solidFill>
                <a:srgbClr val="F2F2F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013" y="1916113"/>
            <a:ext cx="28479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975" y="3581400"/>
            <a:ext cx="983605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25" y="231775"/>
            <a:ext cx="7905750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400" y="4318000"/>
            <a:ext cx="3534400" cy="2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99489"/>
            </a:gs>
            <a:gs pos="69000">
              <a:srgbClr val="82C2A5"/>
            </a:gs>
            <a:gs pos="100000">
              <a:srgbClr val="FAF0C0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99489"/>
            </a:gs>
            <a:gs pos="69000">
              <a:srgbClr val="82C2A5"/>
            </a:gs>
            <a:gs pos="100000">
              <a:srgbClr val="FAF0C0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 txBox="1"/>
          <p:nvPr/>
        </p:nvSpPr>
        <p:spPr>
          <a:xfrm>
            <a:off x="571100" y="3075000"/>
            <a:ext cx="1130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http://bit.ly/gitkrakengye</a:t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5281525" y="2744700"/>
            <a:ext cx="58869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GitHub Campus Expert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Software Developer</a:t>
            </a:r>
            <a:endParaRPr b="1" sz="2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427475" y="2397299"/>
            <a:ext cx="38157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chemeClr val="lt1"/>
                </a:solidFill>
              </a:rPr>
              <a:t>GustavoCevallos</a:t>
            </a:r>
            <a:endParaRPr b="1" sz="6500">
              <a:solidFill>
                <a:schemeClr val="lt1"/>
              </a:solidFill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>
            <a:off x="4847550" y="1649250"/>
            <a:ext cx="0" cy="3559500"/>
          </a:xfrm>
          <a:prstGeom prst="straightConnector1">
            <a:avLst/>
          </a:prstGeom>
          <a:noFill/>
          <a:ln cap="flat" cmpd="sng" w="571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7"/>
          <p:cNvSpPr txBox="1"/>
          <p:nvPr/>
        </p:nvSpPr>
        <p:spPr>
          <a:xfrm>
            <a:off x="5281525" y="3627600"/>
            <a:ext cx="5886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wgcv@wgcv.me</a:t>
            </a:r>
            <a:endParaRPr b="1" sz="25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18900044" scaled="0"/>
        </a:gra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62"/>
          <p:cNvGrpSpPr/>
          <p:nvPr/>
        </p:nvGrpSpPr>
        <p:grpSpPr>
          <a:xfrm>
            <a:off x="3901350" y="1751194"/>
            <a:ext cx="4389300" cy="3058556"/>
            <a:chOff x="3901349" y="1951249"/>
            <a:chExt cx="4389300" cy="3058556"/>
          </a:xfrm>
        </p:grpSpPr>
        <p:pic>
          <p:nvPicPr>
            <p:cNvPr descr="Resultado de imagen para github student pack" id="511" name="Google Shape;511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70514" y="1951249"/>
              <a:ext cx="2250969" cy="25936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62"/>
            <p:cNvSpPr txBox="1"/>
            <p:nvPr/>
          </p:nvSpPr>
          <p:spPr>
            <a:xfrm>
              <a:off x="3901349" y="4686705"/>
              <a:ext cx="4389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education.github.com/pack</a:t>
              </a:r>
              <a:endParaRPr b="1" sz="24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2C2E9"/>
            </a:gs>
            <a:gs pos="49000">
              <a:srgbClr val="C471ED"/>
            </a:gs>
            <a:gs pos="100000">
              <a:srgbClr val="F64F59"/>
            </a:gs>
          </a:gsLst>
          <a:lin ang="18900044" scaled="0"/>
        </a:gra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63"/>
          <p:cNvGrpSpPr/>
          <p:nvPr/>
        </p:nvGrpSpPr>
        <p:grpSpPr>
          <a:xfrm>
            <a:off x="2890500" y="1970644"/>
            <a:ext cx="6411000" cy="2916711"/>
            <a:chOff x="4020200" y="2132194"/>
            <a:chExt cx="6411000" cy="2916711"/>
          </a:xfrm>
        </p:grpSpPr>
        <p:sp>
          <p:nvSpPr>
            <p:cNvPr id="518" name="Google Shape;518;p63"/>
            <p:cNvSpPr txBox="1"/>
            <p:nvPr/>
          </p:nvSpPr>
          <p:spPr>
            <a:xfrm>
              <a:off x="4020200" y="4725805"/>
              <a:ext cx="6411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githubcampus.expert</a:t>
              </a:r>
              <a:endParaRPr/>
            </a:p>
          </p:txBody>
        </p:sp>
        <p:pic>
          <p:nvPicPr>
            <p:cNvPr descr="Resultado de imagen para campus experts github" id="519" name="Google Shape;519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12479" y="2132194"/>
              <a:ext cx="2626442" cy="25936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150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4"/>
          <p:cNvSpPr txBox="1"/>
          <p:nvPr/>
        </p:nvSpPr>
        <p:spPr>
          <a:xfrm>
            <a:off x="786400" y="1148000"/>
            <a:ext cx="4231500" cy="4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Gracias:</a:t>
            </a:r>
            <a:endParaRPr b="1" sz="25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@luisejrobles</a:t>
            </a:r>
            <a:endParaRPr sz="25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@Lieke2208</a:t>
            </a:r>
            <a:endParaRPr sz="25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@jna_sh</a:t>
            </a:r>
            <a:endParaRPr sz="25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@RedRoxProjects</a:t>
            </a:r>
            <a:endParaRPr sz="25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All Campus Experts (145)</a:t>
            </a:r>
            <a:endParaRPr sz="25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/>
        </p:nvSpPr>
        <p:spPr>
          <a:xfrm flipH="1">
            <a:off x="0" y="6457890"/>
            <a:ext cx="19240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@luisejrobles</a:t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p65"/>
          <p:cNvGrpSpPr/>
          <p:nvPr/>
        </p:nvGrpSpPr>
        <p:grpSpPr>
          <a:xfrm>
            <a:off x="4400436" y="1267096"/>
            <a:ext cx="3394362" cy="4131447"/>
            <a:chOff x="4398819" y="1089891"/>
            <a:chExt cx="3394362" cy="4131447"/>
          </a:xfrm>
        </p:grpSpPr>
        <p:pic>
          <p:nvPicPr>
            <p:cNvPr descr="the Filmtocat" id="533" name="Google Shape;533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98819" y="1089891"/>
              <a:ext cx="3394362" cy="3394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65"/>
            <p:cNvSpPr txBox="1"/>
            <p:nvPr/>
          </p:nvSpPr>
          <p:spPr>
            <a:xfrm>
              <a:off x="4798290" y="4359564"/>
              <a:ext cx="2595419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MOMENTO DE</a:t>
              </a:r>
              <a:endParaRPr b="1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LA FOTO</a:t>
              </a:r>
              <a:endParaRPr b="1" sz="25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16434" l="0" r="0" t="855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1137" y="-20588"/>
            <a:ext cx="12414265" cy="689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9103" l="0" r="0" t="6522"/>
          <a:stretch/>
        </p:blipFill>
        <p:spPr>
          <a:xfrm>
            <a:off x="0" y="0"/>
            <a:ext cx="1219199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50019" r="0" t="0"/>
          <a:stretch/>
        </p:blipFill>
        <p:spPr>
          <a:xfrm>
            <a:off x="836504" y="152400"/>
            <a:ext cx="3366325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875" y="823425"/>
            <a:ext cx="2425801" cy="242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/>
          <p:nvPr/>
        </p:nvSpPr>
        <p:spPr>
          <a:xfrm>
            <a:off x="4202825" y="3249225"/>
            <a:ext cx="77619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@GitHubEducation</a:t>
            </a:r>
            <a:endParaRPr b="1" sz="3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@GitKraken</a:t>
            </a:r>
            <a:endParaRPr b="1" sz="3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